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6"/>
  </p:notesMasterIdLst>
  <p:sldIdLst>
    <p:sldId id="266" r:id="rId2"/>
    <p:sldId id="267" r:id="rId3"/>
    <p:sldId id="265" r:id="rId4"/>
    <p:sldId id="268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F92398-7FE6-40E7-BE33-91FF3721853C}">
  <a:tblStyle styleId="{FBF92398-7FE6-40E7-BE33-91FF3721853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358"/>
  </p:normalViewPr>
  <p:slideViewPr>
    <p:cSldViewPr snapToGrid="0">
      <p:cViewPr varScale="1">
        <p:scale>
          <a:sx n="66" d="100"/>
          <a:sy n="66" d="100"/>
        </p:scale>
        <p:origin x="954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9b4c04d9b2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9b4c04d9b2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9b4c04d9b2_1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9b4c04d9b2_1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9b1b0321d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9b1b0321d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9b4c04d9b2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9b4c04d9b2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sentation title">
  <p:cSld name="Presentation 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1" y="222878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25" tIns="34275" rIns="6852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Cambria"/>
              <a:buNone/>
              <a:defRPr sz="6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13" descr="TEF Gold logo words transparen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7147" y="4650359"/>
            <a:ext cx="1769651" cy="31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4676" y="-144439"/>
            <a:ext cx="8229600" cy="857400"/>
          </a:xfrm>
          <a:prstGeom prst="rect">
            <a:avLst/>
          </a:prstGeom>
        </p:spPr>
        <p:txBody>
          <a:bodyPr spcFirstLastPara="1" wrap="square" lIns="68525" tIns="34275" rIns="6852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Placement 1, Block 1  - Timetable </a:t>
            </a:r>
            <a:endParaRPr sz="3200" b="1"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4"/>
          <p:cNvSpPr txBox="1"/>
          <p:nvPr/>
        </p:nvSpPr>
        <p:spPr>
          <a:xfrm>
            <a:off x="246675" y="475961"/>
            <a:ext cx="5918151" cy="4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0" algn="l" rtl="0">
              <a:spcAft>
                <a:spcPts val="0"/>
              </a:spcAft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Example timetable - Placement 1 before Christmas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</p:txBody>
      </p:sp>
      <p:graphicFrame>
        <p:nvGraphicFramePr>
          <p:cNvPr id="142" name="Google Shape;142;p24"/>
          <p:cNvGraphicFramePr/>
          <p:nvPr/>
        </p:nvGraphicFramePr>
        <p:xfrm>
          <a:off x="246675" y="1008300"/>
          <a:ext cx="6210275" cy="3840210"/>
        </p:xfrm>
        <a:graphic>
          <a:graphicData uri="http://schemas.openxmlformats.org/drawingml/2006/table">
            <a:tbl>
              <a:tblPr>
                <a:noFill/>
                <a:tableStyleId>{FBF92398-7FE6-40E7-BE33-91FF3721853C}</a:tableStyleId>
              </a:tblPr>
              <a:tblGrid>
                <a:gridCol w="42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Tues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Wed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Thurs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Fri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Dept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</a:rPr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Year team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</a:rPr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13LW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13LW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7Y 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Mentor meeting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7Y 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9X1 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9X1 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 PSHE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WSI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After school duty with AN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Meetings</a:t>
                      </a:r>
                      <a:endParaRPr sz="8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Whole school/ dept/ year team/ parents evening</a:t>
                      </a:r>
                      <a:endParaRPr sz="800"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3" name="Google Shape;143;p24"/>
          <p:cNvSpPr txBox="1"/>
          <p:nvPr/>
        </p:nvSpPr>
        <p:spPr>
          <a:xfrm>
            <a:off x="6697825" y="1100500"/>
            <a:ext cx="1959900" cy="5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6-7 full lessons + PSHE per week (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approx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30%)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 - mentor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7Y - mixed ability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8AN - tutor group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9X1 - set 1 of 5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13LW - tutor group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How might you build upon this trainee’s teaching experiences as they progress through their placement?</a:t>
            </a:r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title"/>
          </p:nvPr>
        </p:nvSpPr>
        <p:spPr>
          <a:xfrm>
            <a:off x="64676" y="-144439"/>
            <a:ext cx="8229600" cy="857400"/>
          </a:xfrm>
          <a:prstGeom prst="rect">
            <a:avLst/>
          </a:prstGeom>
        </p:spPr>
        <p:txBody>
          <a:bodyPr spcFirstLastPara="1" wrap="square" lIns="68525" tIns="34275" rIns="6852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Placement 1, Block 2  - Timetable </a:t>
            </a:r>
            <a:endParaRPr sz="3200" b="1"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5"/>
          <p:cNvSpPr txBox="1"/>
          <p:nvPr/>
        </p:nvSpPr>
        <p:spPr>
          <a:xfrm>
            <a:off x="246675" y="432731"/>
            <a:ext cx="5741170" cy="4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0" algn="l" rtl="0">
              <a:spcAft>
                <a:spcPts val="0"/>
              </a:spcAft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Example timetable - Placement 1 – After Christmas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</p:txBody>
      </p:sp>
      <p:graphicFrame>
        <p:nvGraphicFramePr>
          <p:cNvPr id="150" name="Google Shape;150;p25"/>
          <p:cNvGraphicFramePr/>
          <p:nvPr/>
        </p:nvGraphicFramePr>
        <p:xfrm>
          <a:off x="246675" y="1008300"/>
          <a:ext cx="6210275" cy="3840210"/>
        </p:xfrm>
        <a:graphic>
          <a:graphicData uri="http://schemas.openxmlformats.org/drawingml/2006/table">
            <a:tbl>
              <a:tblPr>
                <a:noFill/>
                <a:tableStyleId>{FBF92398-7FE6-40E7-BE33-91FF3721853C}</a:tableStyleId>
              </a:tblPr>
              <a:tblGrid>
                <a:gridCol w="42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Mon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Tues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Wed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Thurs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Fri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Dept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</a:rPr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Year team briefing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</a:rPr>
                        <a:t>Whole school briefing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13LW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13LW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7Y 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Mentor meeting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7Y 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9X1 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9X1 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10X 5 RW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10X 5 RW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10X 5 RW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9X1 AN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10X 5 RW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obs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8AN PSHE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12B BC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7CW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WSI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After school duty with AN</a:t>
                      </a:r>
                      <a:endParaRPr sz="1000"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Meetings</a:t>
                      </a:r>
                      <a:endParaRPr sz="8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Whole school/ dept/ year team/ parents evening</a:t>
                      </a:r>
                      <a:endParaRPr sz="800"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1" name="Google Shape;151;p25"/>
          <p:cNvSpPr txBox="1"/>
          <p:nvPr/>
        </p:nvSpPr>
        <p:spPr>
          <a:xfrm>
            <a:off x="6697825" y="1008300"/>
            <a:ext cx="1959900" cy="5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12 full lessons + PSHE per week (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approx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50%)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 - mentor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7Y - mixed ability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8AN - tutor group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9X1 - set 1 of 5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10X5 - set 5 of 5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12B - mixed ability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13LW - tutor group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How might you build upon this trainee’s teaching experiences as they progress through their placement? 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379601" y="175111"/>
            <a:ext cx="8229600" cy="857400"/>
          </a:xfrm>
          <a:prstGeom prst="rect">
            <a:avLst/>
          </a:prstGeom>
        </p:spPr>
        <p:txBody>
          <a:bodyPr spcFirstLastPara="1" wrap="square" lIns="68525" tIns="34275" rIns="6852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Placement 1  - Expectations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486775" y="969600"/>
            <a:ext cx="7563900" cy="4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2 weeks of initial induction/observation</a:t>
            </a: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Build up to a 30% timetable (minimum of 2 solo lessons per week by Christmas)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Gradually increasing to 50% by the end of the placement (in a 25 period week, 12 solo lessons a week by February)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1 hour of weekly mentoring – this can be done virtually in 2020-21 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5 Whole School Issues training sessions - see Guidance document link below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Curriculum Area training sessions – within the host department</a:t>
            </a:r>
          </a:p>
          <a:p>
            <a:pPr marL="457200" lvl="0" indent="-330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Please refer to the current Placement School WSI and CA Training Programme Guidance documents or come along to a drop-in session with our staff if you would like more information.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1371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9144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dirty="0"/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>
            <a:spLocks noGrp="1"/>
          </p:cNvSpPr>
          <p:nvPr>
            <p:ph type="title"/>
          </p:nvPr>
        </p:nvSpPr>
        <p:spPr>
          <a:xfrm>
            <a:off x="372526" y="366136"/>
            <a:ext cx="8229600" cy="857400"/>
          </a:xfrm>
          <a:prstGeom prst="rect">
            <a:avLst/>
          </a:prstGeom>
        </p:spPr>
        <p:txBody>
          <a:bodyPr spcFirstLastPara="1" wrap="square" lIns="68525" tIns="34275" rIns="6852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Placement 1  - Opportunities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6"/>
          <p:cNvSpPr txBox="1"/>
          <p:nvPr/>
        </p:nvSpPr>
        <p:spPr>
          <a:xfrm>
            <a:off x="488336" y="1223535"/>
            <a:ext cx="7563900" cy="347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GB" sz="1800" dirty="0"/>
              <a:t>Ongoing opportunities to observe: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Own subject and other subjects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Their classes with other teachers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Particularly strong teachers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Particularly interesting classes</a:t>
            </a:r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endParaRPr lang="en-GB" sz="1800" dirty="0"/>
          </a:p>
          <a:p>
            <a:pPr marL="114300" lvl="0" algn="l" rtl="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GB" sz="1800" dirty="0"/>
              <a:t>Teaching experience in both key stages; 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different abilities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Post-16 involvement where applicable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Pastoral experience: tutor group, assemblies, PSHE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Extra-curricular opportunities</a:t>
            </a:r>
          </a:p>
          <a:p>
            <a:pPr marL="400050" lvl="0" indent="-285750" algn="l" rtl="0"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en-GB" sz="1800" dirty="0"/>
              <a:t>Duties</a:t>
            </a:r>
            <a:endParaRPr sz="1800" dirty="0"/>
          </a:p>
          <a:p>
            <a:pPr marL="9144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dirty="0"/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445</Words>
  <Application>Microsoft Office PowerPoint</Application>
  <PresentationFormat>On-screen Show (16:9)</PresentationFormat>
  <Paragraphs>124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Simple Light</vt:lpstr>
      <vt:lpstr>Placement 1, Block 1  - Timetable </vt:lpstr>
      <vt:lpstr>Placement 1, Block 2  - Timetable </vt:lpstr>
      <vt:lpstr>Placement 1  - Expectations</vt:lpstr>
      <vt:lpstr>Placement 1  - 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 Training - October 2020  Session overview</dc:title>
  <cp:lastModifiedBy>Fiona Jackson</cp:lastModifiedBy>
  <cp:revision>29</cp:revision>
  <dcterms:modified xsi:type="dcterms:W3CDTF">2020-11-26T15:22:50Z</dcterms:modified>
</cp:coreProperties>
</file>